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7" r:id="rId2"/>
  </p:sldMasterIdLst>
  <p:notesMasterIdLst>
    <p:notesMasterId r:id="rId4"/>
  </p:notesMasterIdLst>
  <p:handoutMasterIdLst>
    <p:handoutMasterId r:id="rId5"/>
  </p:handoutMasterIdLst>
  <p:sldIdLst>
    <p:sldId id="259" r:id="rId3"/>
  </p:sldIdLst>
  <p:sldSz cx="30275213" cy="42803763"/>
  <p:notesSz cx="7315200" cy="9601200"/>
  <p:custDataLst>
    <p:tags r:id="rId6"/>
  </p:custDataLst>
  <p:defaultTextStyle>
    <a:defPPr>
      <a:defRPr lang="de-DE"/>
    </a:defPPr>
    <a:lvl1pPr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1pPr>
    <a:lvl2pPr marL="2087227" indent="-16301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2pPr>
    <a:lvl3pPr marL="4174455" indent="-32602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3pPr>
    <a:lvl4pPr marL="6261682" indent="-48903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4pPr>
    <a:lvl5pPr marL="8348909" indent="-65204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5pPr>
    <a:lvl6pPr marL="2285632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6pPr>
    <a:lvl7pPr marL="2742759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7pPr>
    <a:lvl8pPr marL="3199886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8pPr>
    <a:lvl9pPr marL="3657012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384">
          <p15:clr>
            <a:srgbClr val="A4A3A4"/>
          </p15:clr>
        </p15:guide>
        <p15:guide id="2" orient="horz" pos="24169">
          <p15:clr>
            <a:srgbClr val="A4A3A4"/>
          </p15:clr>
        </p15:guide>
        <p15:guide id="3" orient="horz" pos="22819">
          <p15:clr>
            <a:srgbClr val="A4A3A4"/>
          </p15:clr>
        </p15:guide>
        <p15:guide id="4" orient="horz" pos="24489">
          <p15:clr>
            <a:srgbClr val="A4A3A4"/>
          </p15:clr>
        </p15:guide>
        <p15:guide id="5" orient="horz" pos="20219">
          <p15:clr>
            <a:srgbClr val="A4A3A4"/>
          </p15:clr>
        </p15:guide>
        <p15:guide id="6" pos="9511">
          <p15:clr>
            <a:srgbClr val="A4A3A4"/>
          </p15:clr>
        </p15:guide>
        <p15:guide id="7" pos="4769">
          <p15:clr>
            <a:srgbClr val="A4A3A4"/>
          </p15:clr>
        </p15:guide>
        <p15:guide id="8" pos="143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86B9"/>
    <a:srgbClr val="2D8EC2"/>
    <a:srgbClr val="336699"/>
    <a:srgbClr val="C77DF5"/>
    <a:srgbClr val="77933C"/>
    <a:srgbClr val="000000"/>
    <a:srgbClr val="3743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322" autoAdjust="0"/>
    <p:restoredTop sz="99579" autoAdjust="0"/>
  </p:normalViewPr>
  <p:slideViewPr>
    <p:cSldViewPr snapToObjects="1">
      <p:cViewPr>
        <p:scale>
          <a:sx n="20" d="100"/>
          <a:sy n="20" d="100"/>
        </p:scale>
        <p:origin x="1670" y="10"/>
      </p:cViewPr>
      <p:guideLst>
        <p:guide orient="horz" pos="13384"/>
        <p:guide orient="horz" pos="24169"/>
        <p:guide orient="horz" pos="22819"/>
        <p:guide orient="horz" pos="24489"/>
        <p:guide orient="horz" pos="20219"/>
        <p:guide pos="9511"/>
        <p:guide pos="4769"/>
        <p:guide pos="1430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tags" Target="tags/tag1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41D0C6FF-7328-4C62-A12A-6C0795BA40F2}" type="datetime1">
              <a:rPr lang="de-DE" altLang="en-US"/>
              <a:pPr>
                <a:defRPr/>
              </a:pPr>
              <a:t>03.02.2019</a:t>
            </a:fld>
            <a:endParaRPr lang="de-DE" alt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C93847E2-B5B3-4B9E-A391-8BCD4B4F5CA0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788395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50657-AFEF-4BFF-AFF0-10812088926E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84425" y="720725"/>
            <a:ext cx="254635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F6785-4A7F-407F-BC51-024729D969D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28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F6785-4A7F-407F-BC51-024729D969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05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41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076" y="29962476"/>
            <a:ext cx="18165763" cy="35369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076" y="3824290"/>
            <a:ext cx="18165763" cy="25682574"/>
          </a:xfrm>
        </p:spPr>
        <p:txBody>
          <a:bodyPr/>
          <a:lstStyle>
            <a:lvl1pPr marL="0" indent="0">
              <a:buNone/>
              <a:defRPr sz="3300"/>
            </a:lvl1pPr>
            <a:lvl2pPr marL="457127" indent="0">
              <a:buNone/>
              <a:defRPr sz="2800"/>
            </a:lvl2pPr>
            <a:lvl3pPr marL="914253" indent="0">
              <a:buNone/>
              <a:defRPr sz="2400"/>
            </a:lvl3pPr>
            <a:lvl4pPr marL="1371380" indent="0">
              <a:buNone/>
              <a:defRPr sz="2000"/>
            </a:lvl4pPr>
            <a:lvl5pPr marL="1828507" indent="0">
              <a:buNone/>
              <a:defRPr sz="2000"/>
            </a:lvl5pPr>
            <a:lvl6pPr marL="2285632" indent="0">
              <a:buNone/>
              <a:defRPr sz="2000"/>
            </a:lvl6pPr>
            <a:lvl7pPr marL="2742759" indent="0">
              <a:buNone/>
              <a:defRPr sz="2000"/>
            </a:lvl7pPr>
            <a:lvl8pPr marL="3199886" indent="0">
              <a:buNone/>
              <a:defRPr sz="2000"/>
            </a:lvl8pPr>
            <a:lvl9pPr marL="3657012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076" y="33499425"/>
            <a:ext cx="18165763" cy="5024438"/>
          </a:xfrm>
        </p:spPr>
        <p:txBody>
          <a:bodyPr/>
          <a:lstStyle>
            <a:lvl1pPr marL="0" indent="0">
              <a:buNone/>
              <a:defRPr sz="1400"/>
            </a:lvl1pPr>
            <a:lvl2pPr marL="457127" indent="0">
              <a:buNone/>
              <a:defRPr sz="1100"/>
            </a:lvl2pPr>
            <a:lvl3pPr marL="914253" indent="0">
              <a:buNone/>
              <a:defRPr sz="1000"/>
            </a:lvl3pPr>
            <a:lvl4pPr marL="1371380" indent="0">
              <a:buNone/>
              <a:defRPr sz="800"/>
            </a:lvl4pPr>
            <a:lvl5pPr marL="1828507" indent="0">
              <a:buNone/>
              <a:defRPr sz="800"/>
            </a:lvl5pPr>
            <a:lvl6pPr marL="2285632" indent="0">
              <a:buNone/>
              <a:defRPr sz="800"/>
            </a:lvl6pPr>
            <a:lvl7pPr marL="2742759" indent="0">
              <a:buNone/>
              <a:defRPr sz="800"/>
            </a:lvl7pPr>
            <a:lvl8pPr marL="3199886" indent="0">
              <a:buNone/>
              <a:defRPr sz="800"/>
            </a:lvl8pPr>
            <a:lvl9pPr marL="365701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7653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8867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50364" y="1714500"/>
            <a:ext cx="6810376" cy="365220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4476" y="1714500"/>
            <a:ext cx="20283488" cy="365220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152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126" y="13296901"/>
            <a:ext cx="25734963" cy="91757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9" y="24255413"/>
            <a:ext cx="21191536" cy="10939462"/>
          </a:xfrm>
        </p:spPr>
        <p:txBody>
          <a:bodyPr/>
          <a:lstStyle>
            <a:lvl1pPr marL="0" indent="0" algn="ctr">
              <a:buNone/>
              <a:defRPr/>
            </a:lvl1pPr>
            <a:lvl2pPr marL="457127" indent="0" algn="ctr">
              <a:buNone/>
              <a:defRPr/>
            </a:lvl2pPr>
            <a:lvl3pPr marL="914253" indent="0" algn="ctr">
              <a:buNone/>
              <a:defRPr/>
            </a:lvl3pPr>
            <a:lvl4pPr marL="1371380" indent="0" algn="ctr">
              <a:buNone/>
              <a:defRPr/>
            </a:lvl4pPr>
            <a:lvl5pPr marL="1828507" indent="0" algn="ctr">
              <a:buNone/>
              <a:defRPr/>
            </a:lvl5pPr>
            <a:lvl6pPr marL="2285632" indent="0" algn="ctr">
              <a:buNone/>
              <a:defRPr/>
            </a:lvl6pPr>
            <a:lvl7pPr marL="2742759" indent="0" algn="ctr">
              <a:buNone/>
              <a:defRPr/>
            </a:lvl7pPr>
            <a:lvl8pPr marL="3199886" indent="0" algn="ctr">
              <a:buNone/>
              <a:defRPr/>
            </a:lvl8pPr>
            <a:lvl9pPr marL="365701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06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1483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777" y="27505025"/>
            <a:ext cx="25734963" cy="8501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0777" y="18141951"/>
            <a:ext cx="25734963" cy="93630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27" indent="0">
              <a:buNone/>
              <a:defRPr sz="1800"/>
            </a:lvl2pPr>
            <a:lvl3pPr marL="914253" indent="0">
              <a:buNone/>
              <a:defRPr sz="1600"/>
            </a:lvl3pPr>
            <a:lvl4pPr marL="1371380" indent="0">
              <a:buNone/>
              <a:defRPr sz="1400"/>
            </a:lvl4pPr>
            <a:lvl5pPr marL="1828507" indent="0">
              <a:buNone/>
              <a:defRPr sz="1400"/>
            </a:lvl5pPr>
            <a:lvl6pPr marL="2285632" indent="0">
              <a:buNone/>
              <a:defRPr sz="1400"/>
            </a:lvl6pPr>
            <a:lvl7pPr marL="2742759" indent="0">
              <a:buNone/>
              <a:defRPr sz="1400"/>
            </a:lvl7pPr>
            <a:lvl8pPr marL="3199886" indent="0">
              <a:buNone/>
              <a:defRPr sz="1400"/>
            </a:lvl8pPr>
            <a:lvl9pPr marL="365701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467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4475" y="9986963"/>
            <a:ext cx="13546138" cy="28249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13015" y="9986963"/>
            <a:ext cx="13547725" cy="28249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041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476" y="9580564"/>
            <a:ext cx="13376275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7" indent="0">
              <a:buNone/>
              <a:defRPr sz="2000" b="1"/>
            </a:lvl2pPr>
            <a:lvl3pPr marL="914253" indent="0">
              <a:buNone/>
              <a:defRPr sz="1800" b="1"/>
            </a:lvl3pPr>
            <a:lvl4pPr marL="1371380" indent="0">
              <a:buNone/>
              <a:defRPr sz="1600" b="1"/>
            </a:lvl4pPr>
            <a:lvl5pPr marL="1828507" indent="0">
              <a:buNone/>
              <a:defRPr sz="1600" b="1"/>
            </a:lvl5pPr>
            <a:lvl6pPr marL="2285632" indent="0">
              <a:buNone/>
              <a:defRPr sz="1600" b="1"/>
            </a:lvl6pPr>
            <a:lvl7pPr marL="2742759" indent="0">
              <a:buNone/>
              <a:defRPr sz="1600" b="1"/>
            </a:lvl7pPr>
            <a:lvl8pPr marL="3199886" indent="0">
              <a:buNone/>
              <a:defRPr sz="1600" b="1"/>
            </a:lvl8pPr>
            <a:lvl9pPr marL="365701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476" y="13574713"/>
            <a:ext cx="13376275" cy="246618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701" y="9580564"/>
            <a:ext cx="13381037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7" indent="0">
              <a:buNone/>
              <a:defRPr sz="2000" b="1"/>
            </a:lvl2pPr>
            <a:lvl3pPr marL="914253" indent="0">
              <a:buNone/>
              <a:defRPr sz="1800" b="1"/>
            </a:lvl3pPr>
            <a:lvl4pPr marL="1371380" indent="0">
              <a:buNone/>
              <a:defRPr sz="1600" b="1"/>
            </a:lvl4pPr>
            <a:lvl5pPr marL="1828507" indent="0">
              <a:buNone/>
              <a:defRPr sz="1600" b="1"/>
            </a:lvl5pPr>
            <a:lvl6pPr marL="2285632" indent="0">
              <a:buNone/>
              <a:defRPr sz="1600" b="1"/>
            </a:lvl6pPr>
            <a:lvl7pPr marL="2742759" indent="0">
              <a:buNone/>
              <a:defRPr sz="1600" b="1"/>
            </a:lvl7pPr>
            <a:lvl8pPr marL="3199886" indent="0">
              <a:buNone/>
              <a:defRPr sz="1600" b="1"/>
            </a:lvl8pPr>
            <a:lvl9pPr marL="365701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701" y="13574713"/>
            <a:ext cx="13381037" cy="246618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400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805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965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6" y="1704976"/>
            <a:ext cx="9959974" cy="7251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400" y="1704976"/>
            <a:ext cx="16924338" cy="36531551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476" y="8956675"/>
            <a:ext cx="9959974" cy="29279851"/>
          </a:xfrm>
        </p:spPr>
        <p:txBody>
          <a:bodyPr/>
          <a:lstStyle>
            <a:lvl1pPr marL="0" indent="0">
              <a:buNone/>
              <a:defRPr sz="1400"/>
            </a:lvl1pPr>
            <a:lvl2pPr marL="457127" indent="0">
              <a:buNone/>
              <a:defRPr sz="1100"/>
            </a:lvl2pPr>
            <a:lvl3pPr marL="914253" indent="0">
              <a:buNone/>
              <a:defRPr sz="1000"/>
            </a:lvl3pPr>
            <a:lvl4pPr marL="1371380" indent="0">
              <a:buNone/>
              <a:defRPr sz="800"/>
            </a:lvl4pPr>
            <a:lvl5pPr marL="1828507" indent="0">
              <a:buNone/>
              <a:defRPr sz="800"/>
            </a:lvl5pPr>
            <a:lvl6pPr marL="2285632" indent="0">
              <a:buNone/>
              <a:defRPr sz="800"/>
            </a:lvl6pPr>
            <a:lvl7pPr marL="2742759" indent="0">
              <a:buNone/>
              <a:defRPr sz="800"/>
            </a:lvl7pPr>
            <a:lvl8pPr marL="3199886" indent="0">
              <a:buNone/>
              <a:defRPr sz="800"/>
            </a:lvl8pPr>
            <a:lvl9pPr marL="365701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156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1514476" y="1714500"/>
            <a:ext cx="27246263" cy="713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514476" y="9986963"/>
            <a:ext cx="27246263" cy="282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Mastertextformat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ctr" defTabSz="2087227" rtl="0" eaLnBrk="0" fontAlgn="base" hangingPunct="0">
        <a:spcBef>
          <a:spcPct val="0"/>
        </a:spcBef>
        <a:spcAft>
          <a:spcPct val="0"/>
        </a:spcAft>
        <a:defRPr sz="20100" kern="1200">
          <a:solidFill>
            <a:schemeClr val="tx1"/>
          </a:solidFill>
          <a:latin typeface="+mj-lt"/>
          <a:ea typeface="Geneva" pitchFamily="50" charset="-128"/>
          <a:cs typeface="+mj-cs"/>
        </a:defRPr>
      </a:lvl1pPr>
      <a:lvl2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2pPr>
      <a:lvl3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3pPr>
      <a:lvl4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4pPr>
      <a:lvl5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5pPr>
      <a:lvl6pPr marL="45712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6pPr>
      <a:lvl7pPr marL="914253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7pPr>
      <a:lvl8pPr marL="1371380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8pPr>
      <a:lvl9pPr marL="182850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9pPr>
    </p:titleStyle>
    <p:bodyStyle>
      <a:lvl1pPr marL="1565024" indent="-1565024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600" kern="1200">
          <a:solidFill>
            <a:schemeClr val="tx1"/>
          </a:solidFill>
          <a:latin typeface="+mn-lt"/>
          <a:ea typeface="Geneva" pitchFamily="50" charset="-128"/>
          <a:cs typeface="+mn-cs"/>
        </a:defRPr>
      </a:lvl1pPr>
      <a:lvl2pPr marL="3391943" indent="-1304715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700" kern="1200">
          <a:solidFill>
            <a:schemeClr val="tx1"/>
          </a:solidFill>
          <a:latin typeface="+mn-lt"/>
          <a:ea typeface="Geneva" pitchFamily="50" charset="-128"/>
          <a:cs typeface="+mn-cs"/>
        </a:defRPr>
      </a:lvl2pPr>
      <a:lvl3pPr marL="5218862" indent="-1044407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1000" kern="1200">
          <a:solidFill>
            <a:schemeClr val="tx1"/>
          </a:solidFill>
          <a:latin typeface="+mn-lt"/>
          <a:ea typeface="Geneva" pitchFamily="50" charset="-128"/>
          <a:cs typeface="+mn-cs"/>
        </a:defRPr>
      </a:lvl3pPr>
      <a:lvl4pPr marL="7306089" indent="-1042820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9100" kern="1200">
          <a:solidFill>
            <a:schemeClr val="tx1"/>
          </a:solidFill>
          <a:latin typeface="+mn-lt"/>
          <a:ea typeface="Geneva" pitchFamily="50" charset="-128"/>
          <a:cs typeface="+mn-cs"/>
        </a:defRPr>
      </a:lvl4pPr>
      <a:lvl5pPr marL="9386967" indent="-1036471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9100" kern="1200">
          <a:solidFill>
            <a:schemeClr val="tx1"/>
          </a:solidFill>
          <a:latin typeface="+mn-lt"/>
          <a:ea typeface="Geneva" pitchFamily="50" charset="-128"/>
          <a:cs typeface="+mn-cs"/>
        </a:defRPr>
      </a:lvl5pPr>
      <a:lvl6pPr marL="11481224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68720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56216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3709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7496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4991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2485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49981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7476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4972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2468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699962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elplatzhalter 1"/>
          <p:cNvSpPr>
            <a:spLocks noGrp="1"/>
          </p:cNvSpPr>
          <p:nvPr>
            <p:ph type="title"/>
          </p:nvPr>
        </p:nvSpPr>
        <p:spPr bwMode="auto">
          <a:xfrm>
            <a:off x="1514476" y="1714500"/>
            <a:ext cx="27246263" cy="713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Mastertitelformat bearbeiten</a:t>
            </a:r>
          </a:p>
        </p:txBody>
      </p:sp>
      <p:sp>
        <p:nvSpPr>
          <p:cNvPr id="2051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514476" y="9986963"/>
            <a:ext cx="27246263" cy="282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Mastertextformat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+mj-lt"/>
          <a:ea typeface="+mj-ea"/>
          <a:cs typeface="+mj-cs"/>
        </a:defRPr>
      </a:lvl1pPr>
      <a:lvl2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2pPr>
      <a:lvl3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3pPr>
      <a:lvl4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4pPr>
      <a:lvl5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5pPr>
      <a:lvl6pPr marL="45712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6pPr>
      <a:lvl7pPr marL="914253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7pPr>
      <a:lvl8pPr marL="1371380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8pPr>
      <a:lvl9pPr marL="182850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9pPr>
    </p:titleStyle>
    <p:bodyStyle>
      <a:lvl1pPr marL="1565024" indent="-1565024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600">
          <a:solidFill>
            <a:schemeClr val="tx1"/>
          </a:solidFill>
          <a:latin typeface="+mn-lt"/>
          <a:ea typeface="+mn-ea"/>
          <a:cs typeface="+mn-cs"/>
        </a:defRPr>
      </a:lvl1pPr>
      <a:lvl2pPr marL="3391943" indent="-1304715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700">
          <a:solidFill>
            <a:schemeClr val="tx1"/>
          </a:solidFill>
          <a:latin typeface="+mn-lt"/>
          <a:ea typeface="+mn-ea"/>
        </a:defRPr>
      </a:lvl2pPr>
      <a:lvl3pPr marL="5218862" indent="-1044407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1000">
          <a:solidFill>
            <a:schemeClr val="tx1"/>
          </a:solidFill>
          <a:latin typeface="+mn-lt"/>
          <a:ea typeface="+mn-ea"/>
        </a:defRPr>
      </a:lvl3pPr>
      <a:lvl4pPr marL="7306089" indent="-1042820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9100">
          <a:solidFill>
            <a:schemeClr val="tx1"/>
          </a:solidFill>
          <a:latin typeface="+mn-lt"/>
          <a:ea typeface="+mn-ea"/>
        </a:defRPr>
      </a:lvl4pPr>
      <a:lvl5pPr marL="9386967" indent="-1036471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9100">
          <a:solidFill>
            <a:schemeClr val="tx1"/>
          </a:solidFill>
          <a:latin typeface="+mn-lt"/>
          <a:ea typeface="+mn-ea"/>
        </a:defRPr>
      </a:lvl5pPr>
      <a:lvl6pPr marL="9844094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6pPr>
      <a:lvl7pPr marL="10301219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7pPr>
      <a:lvl8pPr marL="10758346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8pPr>
      <a:lvl9pPr marL="11215473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7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3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0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7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2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59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6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2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g"/><Relationship Id="rId3" Type="http://schemas.openxmlformats.org/officeDocument/2006/relationships/image" Target="../media/image2.tm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platzhalter 3"/>
          <p:cNvSpPr>
            <a:spLocks/>
          </p:cNvSpPr>
          <p:nvPr/>
        </p:nvSpPr>
        <p:spPr bwMode="auto">
          <a:xfrm>
            <a:off x="1536813" y="13803157"/>
            <a:ext cx="13258800" cy="104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>
                <a:solidFill>
                  <a:srgbClr val="2B86B9"/>
                </a:solidFill>
                <a:latin typeface="Arial" charset="0"/>
                <a:cs typeface="Arial" charset="0"/>
              </a:rPr>
              <a:t>Adaptive Curriculum Generation</a:t>
            </a:r>
          </a:p>
        </p:txBody>
      </p:sp>
      <p:sp>
        <p:nvSpPr>
          <p:cNvPr id="3076" name="Titel 1"/>
          <p:cNvSpPr>
            <a:spLocks noGrp="1"/>
          </p:cNvSpPr>
          <p:nvPr>
            <p:ph type="ctrTitle" idx="4294967295"/>
          </p:nvPr>
        </p:nvSpPr>
        <p:spPr>
          <a:xfrm>
            <a:off x="1246687" y="1326464"/>
            <a:ext cx="27307952" cy="1679422"/>
          </a:xfrm>
        </p:spPr>
        <p:txBody>
          <a:bodyPr lIns="0" tIns="0" rIns="0" bIns="0" anchor="t"/>
          <a:lstStyle/>
          <a:p>
            <a:pPr eaLnBrk="1" hangingPunct="1">
              <a:spcBef>
                <a:spcPts val="2400"/>
              </a:spcBef>
            </a:pPr>
            <a:r>
              <a:rPr lang="en-US" sz="10500" b="1" spc="-1" dirty="0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Reverse Curriculum</a:t>
            </a:r>
            <a:br>
              <a:rPr lang="en-US" altLang="en-US" sz="10500" b="1" dirty="0">
                <a:solidFill>
                  <a:srgbClr val="2B86B9"/>
                </a:solidFill>
                <a:latin typeface="Arial" charset="0"/>
                <a:cs typeface="Times New Roman" pitchFamily="18" charset="0"/>
              </a:rPr>
            </a:br>
            <a:r>
              <a:rPr lang="en-US" altLang="en-US" sz="6000" dirty="0">
                <a:latin typeface="Arial" charset="0"/>
                <a:cs typeface="Times New Roman" pitchFamily="18" charset="0"/>
              </a:rPr>
              <a:t>Amadeus Hovekamp, Megan Klaiber, Hans Nübel, Rabea Turon</a:t>
            </a:r>
            <a:endParaRPr lang="en-US" altLang="en-US" sz="10500" dirty="0">
              <a:solidFill>
                <a:srgbClr val="2B86B9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464" name="Textplatzhalter 3"/>
          <p:cNvSpPr>
            <a:spLocks/>
          </p:cNvSpPr>
          <p:nvPr/>
        </p:nvSpPr>
        <p:spPr bwMode="auto">
          <a:xfrm>
            <a:off x="1536812" y="5381615"/>
            <a:ext cx="13255149" cy="644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>
                <a:solidFill>
                  <a:srgbClr val="2B86B9"/>
                </a:solidFill>
                <a:latin typeface="Arial" charset="0"/>
                <a:cs typeface="Arial" charset="0"/>
              </a:rPr>
              <a:t>Project Idea</a:t>
            </a:r>
          </a:p>
          <a:p>
            <a:pPr marL="571680" indent="-57096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Reproduce the results of „Reverse Curriculum Generation for Reinforcement Learning“ […]</a:t>
            </a:r>
            <a:endParaRPr lang="en-US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 Using Code provided by the authors</a:t>
            </a:r>
            <a:endParaRPr lang="en-US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 Using a RL environment from the paper and 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OpenAI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 baselines RL algorithm</a:t>
            </a:r>
            <a:endParaRPr lang="en-US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096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Reverse Curriculum idea: start training from states close to the goal and gradually move further away</a:t>
            </a:r>
            <a:endParaRPr lang="en-US" altLang="en-US" sz="4400" dirty="0">
              <a:latin typeface="Arial" charset="0"/>
              <a:cs typeface="Arial" charset="0"/>
            </a:endParaRPr>
          </a:p>
        </p:txBody>
      </p:sp>
      <p:pic>
        <p:nvPicPr>
          <p:cNvPr id="28" name="Picture 2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5211" y="20951147"/>
            <a:ext cx="104790" cy="133369"/>
          </a:xfrm>
          <a:prstGeom prst="rect">
            <a:avLst/>
          </a:prstGeom>
        </p:spPr>
      </p:pic>
      <p:sp>
        <p:nvSpPr>
          <p:cNvPr id="33" name="Line 191"/>
          <p:cNvSpPr>
            <a:spLocks noChangeShapeType="1"/>
          </p:cNvSpPr>
          <p:nvPr/>
        </p:nvSpPr>
        <p:spPr bwMode="auto">
          <a:xfrm>
            <a:off x="1387073" y="23821396"/>
            <a:ext cx="27461118" cy="0"/>
          </a:xfrm>
          <a:prstGeom prst="line">
            <a:avLst/>
          </a:prstGeom>
          <a:noFill/>
          <a:ln w="139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/>
          <a:lstStyle/>
          <a:p>
            <a:endParaRPr lang="en-US"/>
          </a:p>
        </p:txBody>
      </p:sp>
      <p:sp>
        <p:nvSpPr>
          <p:cNvPr id="34" name="Line 191"/>
          <p:cNvSpPr>
            <a:spLocks noChangeShapeType="1"/>
          </p:cNvSpPr>
          <p:nvPr/>
        </p:nvSpPr>
        <p:spPr bwMode="auto">
          <a:xfrm>
            <a:off x="1387073" y="13106401"/>
            <a:ext cx="27461118" cy="0"/>
          </a:xfrm>
          <a:prstGeom prst="line">
            <a:avLst/>
          </a:prstGeom>
          <a:noFill/>
          <a:ln w="139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/>
          <a:lstStyle/>
          <a:p>
            <a:endParaRPr lang="en-US"/>
          </a:p>
        </p:txBody>
      </p:sp>
      <p:sp>
        <p:nvSpPr>
          <p:cNvPr id="48" name="Line 191"/>
          <p:cNvSpPr>
            <a:spLocks noChangeShapeType="1"/>
          </p:cNvSpPr>
          <p:nvPr/>
        </p:nvSpPr>
        <p:spPr bwMode="auto">
          <a:xfrm>
            <a:off x="1387073" y="40143521"/>
            <a:ext cx="27461118" cy="0"/>
          </a:xfrm>
          <a:prstGeom prst="line">
            <a:avLst/>
          </a:prstGeom>
          <a:noFill/>
          <a:ln w="139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/>
          <a:lstStyle/>
          <a:p>
            <a:endParaRPr lang="en-US"/>
          </a:p>
        </p:txBody>
      </p:sp>
      <p:sp>
        <p:nvSpPr>
          <p:cNvPr id="50" name="Textplatzhalter 3"/>
          <p:cNvSpPr>
            <a:spLocks/>
          </p:cNvSpPr>
          <p:nvPr/>
        </p:nvSpPr>
        <p:spPr bwMode="auto">
          <a:xfrm>
            <a:off x="15401017" y="13803157"/>
            <a:ext cx="13258800" cy="297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>
                <a:solidFill>
                  <a:srgbClr val="2B86B9"/>
                </a:solidFill>
                <a:latin typeface="Arial" charset="0"/>
                <a:cs typeface="Arial" charset="0"/>
              </a:rPr>
              <a:t>Sampling using Brownian Motion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Sample from start states of current iteration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Use random actions (Brownian Motion)</a:t>
            </a:r>
          </a:p>
        </p:txBody>
      </p:sp>
      <p:sp>
        <p:nvSpPr>
          <p:cNvPr id="54" name="Textplatzhalter 3"/>
          <p:cNvSpPr>
            <a:spLocks/>
          </p:cNvSpPr>
          <p:nvPr/>
        </p:nvSpPr>
        <p:spPr bwMode="auto">
          <a:xfrm>
            <a:off x="1536813" y="24435876"/>
            <a:ext cx="13258800" cy="1047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>
                <a:solidFill>
                  <a:srgbClr val="2B86B9"/>
                </a:solidFill>
                <a:latin typeface="Arial" charset="0"/>
                <a:cs typeface="Arial" charset="0"/>
              </a:rPr>
              <a:t>Results</a:t>
            </a:r>
          </a:p>
        </p:txBody>
      </p:sp>
      <p:sp>
        <p:nvSpPr>
          <p:cNvPr id="55" name="Textplatzhalter 3"/>
          <p:cNvSpPr>
            <a:spLocks/>
          </p:cNvSpPr>
          <p:nvPr/>
        </p:nvSpPr>
        <p:spPr bwMode="auto">
          <a:xfrm>
            <a:off x="15401017" y="24435876"/>
            <a:ext cx="13258800" cy="456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>
                <a:solidFill>
                  <a:srgbClr val="2B86B9"/>
                </a:solidFill>
                <a:latin typeface="Arial" charset="0"/>
                <a:cs typeface="Arial" charset="0"/>
              </a:rPr>
              <a:t>Issues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Problems in original code (</a:t>
            </a:r>
            <a:r>
              <a:rPr lang="en-US" altLang="en-US" sz="4400" dirty="0" err="1">
                <a:latin typeface="Arial" charset="0"/>
                <a:cs typeface="Arial" charset="0"/>
              </a:rPr>
              <a:t>rllab</a:t>
            </a:r>
            <a:r>
              <a:rPr lang="en-US" altLang="en-US" sz="4400" dirty="0">
                <a:latin typeface="Arial" charset="0"/>
                <a:cs typeface="Arial" charset="0"/>
              </a:rPr>
              <a:t>)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Differences between Code and </a:t>
            </a:r>
            <a:r>
              <a:rPr lang="en-US" altLang="en-US" sz="4400" dirty="0" err="1">
                <a:latin typeface="Arial" charset="0"/>
                <a:cs typeface="Arial" charset="0"/>
              </a:rPr>
              <a:t>Papar</a:t>
            </a:r>
            <a:endParaRPr lang="en-US" altLang="en-US" sz="4400" dirty="0">
              <a:latin typeface="Arial" charset="0"/>
              <a:cs typeface="Arial" charset="0"/>
            </a:endParaRP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Incompatibility of </a:t>
            </a:r>
            <a:r>
              <a:rPr lang="en-US" altLang="en-US" sz="4400" dirty="0" err="1">
                <a:latin typeface="Arial" charset="0"/>
                <a:cs typeface="Arial" charset="0"/>
              </a:rPr>
              <a:t>OpenAI</a:t>
            </a:r>
            <a:r>
              <a:rPr lang="en-US" altLang="en-US" sz="4400" dirty="0">
                <a:latin typeface="Arial" charset="0"/>
                <a:cs typeface="Arial" charset="0"/>
              </a:rPr>
              <a:t> algorithms and </a:t>
            </a:r>
            <a:r>
              <a:rPr lang="en-US" altLang="en-US" sz="4400" dirty="0" err="1">
                <a:latin typeface="Arial" charset="0"/>
                <a:cs typeface="Arial" charset="0"/>
              </a:rPr>
              <a:t>rllab</a:t>
            </a:r>
            <a:r>
              <a:rPr lang="en-US" altLang="en-US" sz="4400" dirty="0">
                <a:latin typeface="Arial" charset="0"/>
                <a:cs typeface="Arial" charset="0"/>
              </a:rPr>
              <a:t> environments</a:t>
            </a:r>
          </a:p>
        </p:txBody>
      </p:sp>
      <p:sp>
        <p:nvSpPr>
          <p:cNvPr id="30" name="Line 191"/>
          <p:cNvSpPr>
            <a:spLocks noChangeShapeType="1"/>
          </p:cNvSpPr>
          <p:nvPr/>
        </p:nvSpPr>
        <p:spPr bwMode="auto">
          <a:xfrm>
            <a:off x="1387378" y="4695706"/>
            <a:ext cx="27461118" cy="0"/>
          </a:xfrm>
          <a:prstGeom prst="line">
            <a:avLst/>
          </a:prstGeom>
          <a:noFill/>
          <a:ln w="139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/>
          <a:lstStyle/>
          <a:p>
            <a:endParaRPr lang="en-US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DB2AF549-A922-4F93-A5FF-A00B80C17FA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585352" y="15289882"/>
            <a:ext cx="6154245" cy="3954046"/>
          </a:xfrm>
          <a:prstGeom prst="rect">
            <a:avLst/>
          </a:prstGeom>
          <a:ln>
            <a:noFill/>
          </a:ln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E8BD7B6-2D01-4870-ADF2-B812F077087B}"/>
              </a:ext>
            </a:extLst>
          </p:cNvPr>
          <p:cNvGrpSpPr/>
          <p:nvPr/>
        </p:nvGrpSpPr>
        <p:grpSpPr>
          <a:xfrm>
            <a:off x="14997399" y="4820915"/>
            <a:ext cx="15280738" cy="6245353"/>
            <a:chOff x="14997399" y="4820916"/>
            <a:chExt cx="13043762" cy="533108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0605EA-0AC9-40EB-8E9B-A4C3E6EB5C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97399" y="4820916"/>
              <a:ext cx="4032000" cy="30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9D66524E-EFC5-4BD1-A115-8666295486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03976" y="4820916"/>
              <a:ext cx="4032000" cy="30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A1169F1A-302C-481D-BCBA-C76D0B39F8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13571" y="4820916"/>
              <a:ext cx="4032000" cy="30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E8863DA-94D8-41EB-BC2F-48F742B5DB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9161" y="4820916"/>
              <a:ext cx="4032000" cy="30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10C08342-DD78-40C1-90DB-59C507AE04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51626" y="7668000"/>
              <a:ext cx="3312000" cy="248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C1448907-25B8-4F4F-8F8B-7FFD54077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56386" y="7668000"/>
              <a:ext cx="3312000" cy="248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F778C941-2610-4AA1-B9DD-977954FC3D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1211" y="7668000"/>
              <a:ext cx="3312000" cy="248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7B5CB8A7-B03F-486F-AB69-30C39FC5D5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85971" y="7668000"/>
              <a:ext cx="3312000" cy="248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3AC7C468-6A7E-4794-A724-573D1C58DC7E}"/>
              </a:ext>
            </a:extLst>
          </p:cNvPr>
          <p:cNvGrpSpPr/>
          <p:nvPr/>
        </p:nvGrpSpPr>
        <p:grpSpPr>
          <a:xfrm>
            <a:off x="1959531" y="26048886"/>
            <a:ext cx="6265175" cy="13504411"/>
            <a:chOff x="1959531" y="26048886"/>
            <a:chExt cx="5778451" cy="12455291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C01D97B7-9C95-4B8F-A9AF-0B18B0DD259F}"/>
                </a:ext>
              </a:extLst>
            </p:cNvPr>
            <p:cNvGrpSpPr/>
            <p:nvPr/>
          </p:nvGrpSpPr>
          <p:grpSpPr>
            <a:xfrm>
              <a:off x="2129131" y="26048886"/>
              <a:ext cx="5519500" cy="4032525"/>
              <a:chOff x="4087786" y="26048886"/>
              <a:chExt cx="5519500" cy="4032525"/>
            </a:xfrm>
          </p:grpSpPr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92903E73-2545-4738-8D70-DAE870FD9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087786" y="26048886"/>
                <a:ext cx="5519500" cy="3600000"/>
              </a:xfrm>
              <a:prstGeom prst="rect">
                <a:avLst/>
              </a:prstGeom>
            </p:spPr>
          </p:pic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F95751C-A72D-46B4-A36B-AE757F5A9A65}"/>
                  </a:ext>
                </a:extLst>
              </p:cNvPr>
              <p:cNvSpPr txBox="1"/>
              <p:nvPr/>
            </p:nvSpPr>
            <p:spPr>
              <a:xfrm>
                <a:off x="4955684" y="29648886"/>
                <a:ext cx="4032524" cy="432525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defTabSz="2087831" fontAlgn="auto">
                  <a:spcAft>
                    <a:spcPts val="0"/>
                  </a:spcAft>
                </a:pPr>
                <a:r>
                  <a:rPr lang="en-US" altLang="en-US" sz="2400" dirty="0">
                    <a:solidFill>
                      <a:prstClr val="black"/>
                    </a:solidFill>
                    <a:cs typeface="Arial" charset="0"/>
                  </a:rPr>
                  <a:t>Original results, seen in []</a:t>
                </a:r>
                <a:endPara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/>
                  <a:ea typeface="+mj-ea"/>
                  <a:cs typeface="Times New Roman"/>
                </a:endParaRPr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2C3B8EE7-4E8E-4BA7-A9F9-0F1F50DCC985}"/>
                </a:ext>
              </a:extLst>
            </p:cNvPr>
            <p:cNvGrpSpPr/>
            <p:nvPr/>
          </p:nvGrpSpPr>
          <p:grpSpPr>
            <a:xfrm>
              <a:off x="2048882" y="30196626"/>
              <a:ext cx="5689100" cy="4070930"/>
              <a:chOff x="3956591" y="30580676"/>
              <a:chExt cx="5689100" cy="4070930"/>
            </a:xfrm>
          </p:grpSpPr>
          <p:pic>
            <p:nvPicPr>
              <p:cNvPr id="29" name="Grafik 28">
                <a:extLst>
                  <a:ext uri="{FF2B5EF4-FFF2-40B4-BE49-F238E27FC236}">
                    <a16:creationId xmlns:a16="http://schemas.microsoft.com/office/drawing/2014/main" id="{6399AF17-72FA-4459-B69B-94E1C39F36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995" t="9281" r="6249" b="2368"/>
              <a:stretch/>
            </p:blipFill>
            <p:spPr>
              <a:xfrm>
                <a:off x="3956591" y="30580676"/>
                <a:ext cx="5689100" cy="3600000"/>
              </a:xfrm>
              <a:prstGeom prst="rect">
                <a:avLst/>
              </a:prstGeom>
            </p:spPr>
          </p:pic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93A28A9-166E-4D28-971A-B8837A4974F3}"/>
                  </a:ext>
                </a:extLst>
              </p:cNvPr>
              <p:cNvSpPr/>
              <p:nvPr/>
            </p:nvSpPr>
            <p:spPr>
              <a:xfrm>
                <a:off x="4485819" y="34189941"/>
                <a:ext cx="49119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 sz="2400" dirty="0">
                    <a:solidFill>
                      <a:prstClr val="black"/>
                    </a:solidFill>
                    <a:cs typeface="Arial" charset="0"/>
                  </a:rPr>
                  <a:t>Reproduced results with </a:t>
                </a:r>
                <a:r>
                  <a:rPr lang="en-US" altLang="en-US" sz="2400" dirty="0" err="1">
                    <a:solidFill>
                      <a:prstClr val="black"/>
                    </a:solidFill>
                    <a:cs typeface="Arial" charset="0"/>
                  </a:rPr>
                  <a:t>rllab</a:t>
                </a:r>
                <a:r>
                  <a:rPr lang="en-US" altLang="en-US" sz="2400" dirty="0">
                    <a:solidFill>
                      <a:prstClr val="black"/>
                    </a:solidFill>
                    <a:cs typeface="Arial" charset="0"/>
                  </a:rPr>
                  <a:t> code</a:t>
                </a:r>
                <a:endParaRPr lang="en-US" sz="5400" dirty="0"/>
              </a:p>
            </p:txBody>
          </p:sp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9D178502-6C53-484F-96EE-257188E6E5A7}"/>
                </a:ext>
              </a:extLst>
            </p:cNvPr>
            <p:cNvGrpSpPr/>
            <p:nvPr/>
          </p:nvGrpSpPr>
          <p:grpSpPr>
            <a:xfrm>
              <a:off x="1959531" y="34433247"/>
              <a:ext cx="5689100" cy="4070930"/>
              <a:chOff x="3956591" y="30580676"/>
              <a:chExt cx="5689100" cy="4070930"/>
            </a:xfrm>
          </p:grpSpPr>
          <p:pic>
            <p:nvPicPr>
              <p:cNvPr id="36" name="Grafik 35">
                <a:extLst>
                  <a:ext uri="{FF2B5EF4-FFF2-40B4-BE49-F238E27FC236}">
                    <a16:creationId xmlns:a16="http://schemas.microsoft.com/office/drawing/2014/main" id="{3DE85AA1-4D41-447F-A305-41671B3F98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995" t="9281" r="6249" b="2368"/>
              <a:stretch/>
            </p:blipFill>
            <p:spPr>
              <a:xfrm>
                <a:off x="3956591" y="30580676"/>
                <a:ext cx="5689100" cy="3600000"/>
              </a:xfrm>
              <a:prstGeom prst="rect">
                <a:avLst/>
              </a:prstGeom>
            </p:spPr>
          </p:pic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8C5D34D-B00F-4625-861B-9DFF0EF26AC4}"/>
                  </a:ext>
                </a:extLst>
              </p:cNvPr>
              <p:cNvSpPr/>
              <p:nvPr/>
            </p:nvSpPr>
            <p:spPr>
              <a:xfrm>
                <a:off x="6122057" y="34189941"/>
                <a:ext cx="14510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Bef>
                    <a:spcPts val="1800"/>
                  </a:spcBef>
                  <a:buClr>
                    <a:srgbClr val="2B86B9"/>
                  </a:buClr>
                  <a:buSzPct val="120000"/>
                  <a:defRPr/>
                </a:pPr>
                <a:r>
                  <a:rPr lang="en-US" altLang="en-US" sz="2400" dirty="0">
                    <a:cs typeface="Arial" charset="0"/>
                  </a:rPr>
                  <a:t>Our code</a:t>
                </a:r>
              </a:p>
            </p:txBody>
          </p:sp>
        </p:grpSp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C77BD831-30C8-4721-B046-6529A6F3424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467774" y="16501559"/>
            <a:ext cx="7442419" cy="4961613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632"/>
  <p:tag name="DEFAULTHEIGHT" val="477"/>
  <p:tag name="FIRSTAISUSER@XTAUFWGV330U68NA" val="3996"/>
  <p:tag name="FIRSTAISUSER@HJIQXWZCYIBGQKYO" val="3996"/>
  <p:tag name="DEFAULTDISPLAYSOURCE" val="\documentclass{article}\pagestyle{empty}&#10;\begin{document}&#10;&#10;\end{document}&#10;"/>
  <p:tag name="EMBEDFONTS" val="1"/>
</p:tagLst>
</file>

<file path=ppt/theme/theme1.xml><?xml version="1.0" encoding="utf-8"?>
<a:theme xmlns:a="http://schemas.openxmlformats.org/drawingml/2006/main" name="Uni_Poster03_E1_Office_A0_RGB_Office200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t" anchorCtr="0">
        <a:noAutofit/>
      </a:bodyPr>
      <a:lstStyle>
        <a:defPPr marL="0" marR="0" indent="0" algn="l" defTabSz="2087831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120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Times New Roman"/>
            <a:ea typeface="+mj-ea"/>
            <a:cs typeface="Times New Roman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5_Office-Design">
  <a:themeElements>
    <a:clrScheme name="5_Office-Desig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-Design">
      <a:majorFont>
        <a:latin typeface="Calibri"/>
        <a:ea typeface="Geneva"/>
        <a:cs typeface=""/>
      </a:majorFont>
      <a:minorFont>
        <a:latin typeface="Calibri"/>
        <a:ea typeface="Genev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Office-Desig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Uni_Poster03_E1_Office_A0_RGB_Office2002</Template>
  <TotalTime>0</TotalTime>
  <Words>110</Words>
  <Application>Microsoft Office PowerPoint</Application>
  <PresentationFormat>Benutzerdefiniert</PresentationFormat>
  <Paragraphs>19</Paragraphs>
  <Slides>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</vt:i4>
      </vt:variant>
    </vt:vector>
  </HeadingPairs>
  <TitlesOfParts>
    <vt:vector size="7" baseType="lpstr">
      <vt:lpstr>Arial</vt:lpstr>
      <vt:lpstr>Calibri</vt:lpstr>
      <vt:lpstr>Times New Roman</vt:lpstr>
      <vt:lpstr>Wingdings</vt:lpstr>
      <vt:lpstr>Uni_Poster03_E1_Office_A0_RGB_Office2002</vt:lpstr>
      <vt:lpstr>5_Office-Design</vt:lpstr>
      <vt:lpstr>Reverse Curriculum Amadeus Hovekamp, Megan Klaiber, Hans Nübel, Rabea Turon</vt:lpstr>
    </vt:vector>
  </TitlesOfParts>
  <Company>Uni Freiburg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Mamba</dc:creator>
  <cp:lastModifiedBy>Amadeus</cp:lastModifiedBy>
  <cp:revision>721</cp:revision>
  <cp:lastPrinted>2009-07-17T10:14:46Z</cp:lastPrinted>
  <dcterms:created xsi:type="dcterms:W3CDTF">2011-07-29T16:28:31Z</dcterms:created>
  <dcterms:modified xsi:type="dcterms:W3CDTF">2019-02-03T20:10:34Z</dcterms:modified>
</cp:coreProperties>
</file>